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7" r:id="rId11"/>
    <p:sldId id="259" r:id="rId12"/>
    <p:sldId id="268" r:id="rId13"/>
    <p:sldId id="277" r:id="rId14"/>
    <p:sldId id="288" r:id="rId15"/>
    <p:sldId id="283" r:id="rId16"/>
    <p:sldId id="286" r:id="rId17"/>
    <p:sldId id="289" r:id="rId18"/>
    <p:sldId id="285" r:id="rId19"/>
    <p:sldId id="284" r:id="rId20"/>
    <p:sldId id="292" r:id="rId21"/>
    <p:sldId id="2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3684" autoAdjust="0"/>
  </p:normalViewPr>
  <p:slideViewPr>
    <p:cSldViewPr snapToGrid="0">
      <p:cViewPr varScale="1">
        <p:scale>
          <a:sx n="118" d="100"/>
          <a:sy n="118" d="100"/>
        </p:scale>
        <p:origin x="17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Chód należy do biometrii behawioralnej, opiera się na sposobie chodzenia osoby</a:t>
          </a:r>
          <a:endParaRPr lang="en-US" dirty="0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Kryminalistyka (traseologia, czyli identyfikacja śladów stóp)</a:t>
          </a:r>
          <a:endParaRPr lang="en-US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Kryminalistyka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Wewnętrzna nawigacja inercyjna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modelu </a:t>
          </a:r>
          <a:r>
            <a:rPr lang="pl-PL" sz="16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6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ruchu, wyglądzie (sylwetce) –</a:t>
          </a:r>
          <a:r>
            <a:rPr lang="pl-PL" sz="1600" dirty="0"/>
            <a:t> pozbawione modelu i opierające się na zmianach wyglądu podmiotu, który pośrednio zawiera informacje o ruchach ciała. </a:t>
          </a:r>
          <a:endParaRPr lang="en-US" sz="16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Chód należy do biometrii behawioralnej, opiera się na sposobie chodzenia osoby</a:t>
          </a:r>
          <a:endParaRPr lang="en-US" sz="2500" kern="1200" dirty="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Kryminalistyka (traseologia, czyli identyfikacja śladów stóp)</a:t>
          </a:r>
          <a:endParaRPr lang="en-US" sz="1900" kern="1200" dirty="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 dirty="0"/>
            <a:t>Medycyna</a:t>
          </a:r>
          <a:endParaRPr lang="en-US" sz="12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Kryminalistyka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846879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Wewnętrzna nawigacja inercyjna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7846879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65190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65190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modelu </a:t>
          </a:r>
          <a:r>
            <a:rPr lang="pl-PL" sz="16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ruchu, wyglądzie (sylwetce) –</a:t>
          </a:r>
          <a:r>
            <a:rPr lang="pl-PL" sz="1600" kern="1200" dirty="0"/>
            <a:t> pozbawione modelu i opierające się na zmianach wyglądu podmiotu, który pośrednio zawiera informacje o ruchach ciała. </a:t>
          </a:r>
          <a:endParaRPr lang="en-US" sz="1600" kern="1200" dirty="0"/>
        </a:p>
      </dsp:txBody>
      <dsp:txXfrm>
        <a:off x="3768721" y="2224107"/>
        <a:ext cx="3202031" cy="2704222"/>
      </dsp:txXfrm>
    </dsp:sp>
    <dsp:sp modelId="{FCE139E2-F0B5-46DE-868F-E61C9AD1DF1E}">
      <dsp:nvSpPr>
        <dsp:cNvPr id="0" name=""/>
        <dsp:cNvSpPr/>
      </dsp:nvSpPr>
      <dsp:spPr>
        <a:xfrm>
          <a:off x="8571768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65190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581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&lt;PAWEŁ&gt;</a:t>
            </a:r>
          </a:p>
          <a:p>
            <a:endParaRPr lang="pl-PL" b="1" noProof="0" dirty="0"/>
          </a:p>
          <a:p>
            <a:r>
              <a:rPr lang="pl-PL" b="0" noProof="0" dirty="0"/>
              <a:t>W chodzie człowieka możemy wyróżnić kilka faz. Należy również zauważyć że człowiek w ruchu nigdy nie porusza się po linii prostej w żadnej z płaszczyzn, co obrazuje grafika po lewej stronie.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0999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pl-PL" b="1" noProof="0" dirty="0"/>
              <a:t>&lt;PAWEŁ&gt;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Do detekcji kroku na podstawie akcelerometru potrzebne są dane z pionowej względem człowieka osi. Krzywa wartości przyspieszenia względem czasu podczas chodzenia przy każdym kroku wykazuje podobny kształt zawierający kilka punktów charakterystycznych.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Analiza wykresu chodu pozwala ustalić również dodatkowe informacje o osobie, np. grupę wiekową lub fakt korzystania z różnego rodzaju pomocy.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noProof="0" dirty="0"/>
              <a:t>Zauważono, że seniorzy mają tendencję do czekania, aż stopa przednia wyląduje na ziemi, zanim zaczną przesuwać tylną stopę do przodu. Powoduje to spadek przyspieszenia, a następnie jego wzrost, gdy mięśnie łydki tylnej stopy zaczynają odsuwać piętę. Ta nieciągłość w odpowiedzi obciążenia dzieli pik R-A na R i 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noProof="0" dirty="0"/>
              <a:t>Stwierdzono również, że brak interwału I-S jest ściśle związany z korzystaniem z różnego rodzaju pomocy podczas chodzenia, np.: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noProof="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noProof="0" dirty="0"/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917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&lt;ADAM&gt;</a:t>
            </a:r>
          </a:p>
          <a:p>
            <a:endParaRPr lang="en-US" b="1" dirty="0"/>
          </a:p>
          <a:p>
            <a:r>
              <a:rPr lang="en-US" b="0" dirty="0" err="1"/>
              <a:t>Systemy</a:t>
            </a:r>
            <a:r>
              <a:rPr lang="en-US" b="0" dirty="0"/>
              <a:t> </a:t>
            </a:r>
            <a:r>
              <a:rPr lang="en-US" b="0" dirty="0" err="1"/>
              <a:t>rozpoznawania</a:t>
            </a:r>
            <a:r>
              <a:rPr lang="en-US" b="0" dirty="0"/>
              <a:t> </a:t>
            </a:r>
            <a:r>
              <a:rPr lang="en-US" b="0" dirty="0" err="1"/>
              <a:t>chodu</a:t>
            </a:r>
            <a:r>
              <a:rPr lang="en-US" b="0" dirty="0"/>
              <a:t> </a:t>
            </a:r>
            <a:r>
              <a:rPr lang="en-US" b="0" dirty="0" err="1"/>
              <a:t>dzielimy</a:t>
            </a:r>
            <a:r>
              <a:rPr lang="en-US" b="0" dirty="0"/>
              <a:t> </a:t>
            </a:r>
            <a:r>
              <a:rPr lang="en-US" b="0" dirty="0" err="1"/>
              <a:t>na</a:t>
            </a:r>
            <a:r>
              <a:rPr lang="en-US" b="0" dirty="0"/>
              <a:t> …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45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&lt;PAWEŁ&gt;</a:t>
            </a:r>
          </a:p>
          <a:p>
            <a:endParaRPr lang="pl-PL" noProof="0" dirty="0"/>
          </a:p>
          <a:p>
            <a:r>
              <a:rPr lang="pl-PL" noProof="0" dirty="0"/>
              <a:t>Rozpoznawanie chodu oparte o widzenie maszynowe i dalsza identyfikacja lub weryfikacja osób opiera się na wyodrębnieniu różnego rodzaju cech z zarejestrowanych obrazów. Mogą to być np. kąty pomiędzy stawami, długość kroku lub kończyn.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660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noProof="0" dirty="0"/>
              <a:t>Przedstawię</a:t>
            </a:r>
            <a:r>
              <a:rPr lang="pl-PL" dirty="0"/>
              <a:t> teraz jeden z prostszych algorytmów służących do weryfikacji osoby na podstawie danych z akcelerometru.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68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r>
              <a:rPr lang="pl-PL" b="0" noProof="0" dirty="0"/>
              <a:t>Algorytm składa się z 4 kroków.</a:t>
            </a:r>
          </a:p>
          <a:p>
            <a:endParaRPr lang="pl-PL" b="0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noProof="0" dirty="0"/>
              <a:t>Pierwszym krokiem jest obliczenie połączonego sygnału przyspieszenia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Kolejny etap to obliczenie n-przedziałowego histogramu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Obliczony histogram należy znormalizować poprzez podzielenie wartości przez liczbę zarejestrowanych obserwacji.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Ostatnim krokiem jest wyznaczenie podobieństwa histogramu.</a:t>
            </a:r>
          </a:p>
          <a:p>
            <a:endParaRPr lang="pl-PL" noProof="0" dirty="0"/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9352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Na tym slajdzie widzimy ponownie wszystkie cztery kroki, ale tym razem wraz z ich graficzną reprezentacją. Warto podkreślić, że w tym algorytmie sprawdza się podobieństwo nowo zarejestrowanej próbki chodu z próbką wcześniej zarejestrowaną.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Błąd weryfikacji osoby w tym algorytmie wacha się od 7% do 33%.</a:t>
            </a:r>
            <a:endParaRPr lang="pl-PL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Gdyby ktoś miał ochotę bardziej zgłębić zaprezentowaną metodę to na dole slajdu znajduje się numer DOI oraz ISBN publikacji na podstawie których opracowaliśmy ten slajd.</a:t>
            </a:r>
            <a:endParaRPr lang="pl-PL" b="0" noProof="0" dirty="0">
              <a:solidFill>
                <a:srgbClr val="002060"/>
              </a:solidFill>
            </a:endParaRPr>
          </a:p>
          <a:p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934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Weryfikacja osoby, a także jej identyfikacja może być przeprowadzona na podstawie zarejestrowanej sekwencji obrazów przekształconej w obraz energii chodu.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359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sz="1200" b="0" noProof="0" dirty="0">
                <a:solidFill>
                  <a:srgbClr val="002060"/>
                </a:solidFill>
              </a:rPr>
              <a:t>Obraz energii chodu jest to suma obrazów chodzącej sylwetki podzielona przez ich liczbę. Na grafice widzimy trzy przykładowe </a:t>
            </a:r>
            <a:r>
              <a:rPr lang="pl-PL" sz="1200" b="0" noProof="0" dirty="0" err="1">
                <a:solidFill>
                  <a:srgbClr val="002060"/>
                </a:solidFill>
              </a:rPr>
              <a:t>sekwecje</a:t>
            </a:r>
            <a:r>
              <a:rPr lang="pl-PL" sz="1200" b="0" noProof="0" dirty="0">
                <a:solidFill>
                  <a:srgbClr val="002060"/>
                </a:solidFill>
              </a:rPr>
              <a:t> chodu wraz z wynikowym obrazem energii.</a:t>
            </a:r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Przedstawiony na slajdzie schemat blokowy algorytmu, który może posłużyć do identyfikacji lub weryfikacji osób.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75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dirty="0"/>
              <a:t>Na </a:t>
            </a:r>
            <a:r>
              <a:rPr lang="pl-PL" noProof="0" dirty="0"/>
              <a:t>wstępie</a:t>
            </a:r>
            <a:r>
              <a:rPr lang="pl-PL" dirty="0"/>
              <a:t> </a:t>
            </a:r>
            <a:r>
              <a:rPr lang="pl-PL" noProof="0" dirty="0"/>
              <a:t>chcielibyśmy</a:t>
            </a:r>
            <a:r>
              <a:rPr lang="pl-PL" dirty="0"/>
              <a:t> </a:t>
            </a:r>
            <a:r>
              <a:rPr lang="pl-PL" noProof="0" dirty="0"/>
              <a:t>przypomnieć</a:t>
            </a:r>
            <a:r>
              <a:rPr lang="pl-PL" dirty="0"/>
              <a:t> </a:t>
            </a:r>
            <a:r>
              <a:rPr lang="pl-PL" noProof="0" dirty="0"/>
              <a:t>kilka</a:t>
            </a:r>
            <a:r>
              <a:rPr lang="pl-PL" dirty="0"/>
              <a:t> ważnych pojęć dotyczących biometrii. Biometrię dzielimy na dwie kategorie: fizjologiczną i behawioralną. Pierwsza z nich mierzy różny cechy człowieka, które zazwyczaj posiada od urodzenia, a druga rejestruje zachowania człowieka przy pewnych nabytych czynnościach. Chód jest przykładem biometrii behawioralnej.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2108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 może identyfikować w czasie rzeczywistym lecz może przeszukać nagranie trwające godzinne w 10 minut identyfikując osoby z dokładnością 94%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6249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Kończąc nasze wystąpienie, mamy głęboką nadzieję że pomimo obszerności tematu i ograniczonego czasu, udało nam się przybliżyć najważniejsze zagadnienia związane z rozpoznawaniem chodu. </a:t>
            </a:r>
          </a:p>
          <a:p>
            <a:r>
              <a:rPr lang="pl-PL" b="0" dirty="0"/>
              <a:t>Dziękujemy za uwagę.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07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&lt;MAGDA&gt;</a:t>
            </a:r>
          </a:p>
          <a:p>
            <a:endParaRPr lang="pl-PL" noProof="0" dirty="0"/>
          </a:p>
          <a:p>
            <a:r>
              <a:rPr lang="pl-PL" noProof="0" dirty="0"/>
              <a:t>Biometria może służyć zarówno do identyfikacji jak i weryfikacji osób. Różnice pomiędzy tymi dwoma zastosowaniami biometrii dobrze pokazuje wyświetlona grafika. Identyfikacja odpowiada niejako na pytanie „Kim jesteś?”, a weryfikacja „Czy rzeczywiście jesteś Panią lub Panem X?”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114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Arystotelesowi można przypisać najwcześniejsze zarejestrowane komentarze dotyczące sposobu, w jaki ludzie chodzą. Stwierdził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on,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że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85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noProof="0" dirty="0"/>
              <a:t>Naukowy rozwój badań nad chodem nastąpił dopiero w XIX wieku. Jednym z pionierów był </a:t>
            </a:r>
            <a:r>
              <a:rPr lang="pl-PL" noProof="0" dirty="0" err="1"/>
              <a:t>Étienne-Jules</a:t>
            </a:r>
            <a:r>
              <a:rPr lang="pl-PL" noProof="0" dirty="0"/>
              <a:t> </a:t>
            </a:r>
            <a:r>
              <a:rPr lang="pl-PL" noProof="0" dirty="0" err="1"/>
              <a:t>Marey</a:t>
            </a:r>
            <a:r>
              <a:rPr lang="pl-PL" noProof="0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&lt;PAWEŁ&gt;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Chód jak każda cecha biometryczna ma pewne wady i zalety. (…)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Chód jako cecha biometryczna znajduje zastosowanie w wielu dziedzinach. W medycynie ma zastosowanie m.in. w ortopedii, neurologii, badaniu postawy ciała i sprawności fizycznej. Z kolei, w sporcie rozpoznawanie ruchu jest przydatne do analizowania ruchów sportowych i projektowania wydajnych programów treningowych. Analiza ruchu odgrywa również ważną rolę w robotyce przy sterowaniu robotami humanoidalnymi.</a:t>
            </a:r>
          </a:p>
          <a:p>
            <a:r>
              <a:rPr lang="pl-PL" noProof="0" dirty="0"/>
              <a:t>Na dwóch kolejnych slajdach krótko przedstawimy naszym zdaniem dwa najciekawsze obszary zastosowań rozpoznawania i analizy chodu, czyli </a:t>
            </a:r>
            <a:r>
              <a:rPr lang="pl-PL" noProof="0" dirty="0" err="1"/>
              <a:t>kryminalistkyę</a:t>
            </a:r>
            <a:r>
              <a:rPr lang="pl-PL" noProof="0" dirty="0"/>
              <a:t> oraz wewnętrzną nawigację inercjalną.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</a:t>
            </a:r>
            <a:r>
              <a:rPr lang="pl-PL" b="1" dirty="0"/>
              <a:t>ADAM</a:t>
            </a:r>
            <a:r>
              <a:rPr lang="en-US" b="1" dirty="0"/>
              <a:t>&gt;</a:t>
            </a:r>
          </a:p>
          <a:p>
            <a:endParaRPr lang="en-US" dirty="0"/>
          </a:p>
          <a:p>
            <a:r>
              <a:rPr lang="pl-PL" dirty="0"/>
              <a:t>W kryminalistyce rozpoznawanie śladów znajduje zastosowanie przy analizie i identyfikacji m.in. ludzkich śladów i nosi nazwę traseologii.</a:t>
            </a:r>
            <a:r>
              <a:rPr lang="en-US" dirty="0"/>
              <a:t> </a:t>
            </a:r>
            <a:r>
              <a:rPr lang="pl-PL" dirty="0"/>
              <a:t>Ślady pozostawione przez sprawcę na miejscu zdarzenia wykazują jego </a:t>
            </a:r>
            <a:r>
              <a:rPr lang="pl-PL" dirty="0" err="1"/>
              <a:t>ichnogram</a:t>
            </a:r>
            <a:r>
              <a:rPr lang="pl-PL" dirty="0"/>
              <a:t>, czyli tzw. „ścieżkę chodu”.</a:t>
            </a:r>
            <a:r>
              <a:rPr lang="en-US" dirty="0"/>
              <a:t> Do</a:t>
            </a:r>
            <a:r>
              <a:rPr lang="pl-PL" dirty="0"/>
              <a:t> rozpoznania sprawcy stosuje się badania ustalające</a:t>
            </a:r>
            <a:r>
              <a:rPr lang="en-US" dirty="0"/>
              <a:t> m.in.</a:t>
            </a:r>
            <a:r>
              <a:rPr lang="pl-PL" dirty="0"/>
              <a:t>: kierunek i linię chodu</a:t>
            </a:r>
            <a:r>
              <a:rPr lang="en-US" dirty="0"/>
              <a:t>;</a:t>
            </a:r>
            <a:r>
              <a:rPr lang="pl-PL" dirty="0"/>
              <a:t> kąt oraz linię stopy</a:t>
            </a:r>
            <a:r>
              <a:rPr lang="en-US" dirty="0"/>
              <a:t>;</a:t>
            </a:r>
            <a:r>
              <a:rPr lang="pl-PL" dirty="0"/>
              <a:t> długość i szerokość kroku</a:t>
            </a:r>
            <a:r>
              <a:rPr lang="en-US" dirty="0"/>
              <a:t>, a </a:t>
            </a:r>
            <a:r>
              <a:rPr lang="en-US" dirty="0" err="1"/>
              <a:t>także</a:t>
            </a:r>
            <a:r>
              <a:rPr lang="pl-PL" dirty="0"/>
              <a:t> długość i szerokość poszczególnego śladu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Wewnętrzna nawigacja inercyjna jest jednym z zastosowań, które naszym zadaniem w najbliższych latach będzie przybierać na wadze. Pozwala ona na dokładne nawigowanie ludzi np. po budynkach. Na slajdzie przedstawiliśmy schemat blokowy przykładowego algorytmu obliczania pozycji na podstawie danych z akcelerometru, żyroskopu i magnetometru. Wykorzystuje on dane z czujników do obliczenia długości kroku i kierunku ruchu, które są dodawane do poprzedniej pozycji w celu wyznaczenia nowej.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microsoft.com/office/2007/relationships/media" Target="../media/media4.mp4"/><Relationship Id="rId7" Type="http://schemas.openxmlformats.org/officeDocument/2006/relationships/image" Target="../media/image5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1.png"/><Relationship Id="rId4" Type="http://schemas.openxmlformats.org/officeDocument/2006/relationships/video" Target="../media/media4.mp4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4BDF9B2-C689-4408-AC75-F42CB2A66FDD}"/>
              </a:ext>
            </a:extLst>
          </p:cNvPr>
          <p:cNvSpPr/>
          <p:nvPr/>
        </p:nvSpPr>
        <p:spPr>
          <a:xfrm>
            <a:off x="789955" y="1000962"/>
            <a:ext cx="11183815" cy="423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7000" y="1166384"/>
            <a:ext cx="6700857" cy="3966587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47147" y="5313781"/>
            <a:ext cx="10898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Sparametryzowany wykres pojedynczego kroku charakterystycznego dla (a) normalnego chodzenie, (b) upośledzonego chodzenia.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725389" y="6464886"/>
            <a:ext cx="3328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DOI:10.1109/TBME.2015.2480296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FDDFDB3-8467-4AA9-B5E8-F8AC45B5A2E7}"/>
              </a:ext>
            </a:extLst>
          </p:cNvPr>
          <p:cNvSpPr txBox="1"/>
          <p:nvPr/>
        </p:nvSpPr>
        <p:spPr>
          <a:xfrm>
            <a:off x="7547858" y="1497124"/>
            <a:ext cx="4482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C (</a:t>
            </a:r>
            <a:r>
              <a:rPr lang="pl-PL" b="1" dirty="0" err="1"/>
              <a:t>Contact</a:t>
            </a:r>
            <a:r>
              <a:rPr lang="pl-PL" b="1" dirty="0"/>
              <a:t>) –</a:t>
            </a:r>
            <a:r>
              <a:rPr lang="pl-PL" dirty="0"/>
              <a:t> pięta dotyka ziemi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R-A (Rise and Advance) </a:t>
            </a:r>
            <a:r>
              <a:rPr lang="pl-PL" b="1" dirty="0"/>
              <a:t>– </a:t>
            </a:r>
            <a:r>
              <a:rPr lang="pl-PL" dirty="0"/>
              <a:t>faza podporu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I (</a:t>
            </a:r>
            <a:r>
              <a:rPr lang="pl-PL" b="1" dirty="0" err="1"/>
              <a:t>Inflection</a:t>
            </a:r>
            <a:r>
              <a:rPr lang="pl-PL" b="1" dirty="0"/>
              <a:t> - przegięcie) </a:t>
            </a:r>
            <a:r>
              <a:rPr lang="pl-PL" dirty="0"/>
              <a:t>– pięta nad ziemią, biodro jest pociągnięte do przodu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S (Swing) </a:t>
            </a:r>
            <a:r>
              <a:rPr lang="pl-PL" dirty="0"/>
              <a:t>– wychylenie nogi w kierunku maksymalnego wydłużenia</a:t>
            </a:r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782784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Weryfikacji osoby z wykorzystaniem danych z akcelerometru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2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3F41590-86FB-44C8-8D2A-EF58554B093D}"/>
              </a:ext>
            </a:extLst>
          </p:cNvPr>
          <p:cNvSpPr/>
          <p:nvPr/>
        </p:nvSpPr>
        <p:spPr>
          <a:xfrm>
            <a:off x="9495428" y="6250336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BDED732-C31D-40EF-BAD0-6C4316867391}"/>
              </a:ext>
            </a:extLst>
          </p:cNvPr>
          <p:cNvSpPr/>
          <p:nvPr/>
        </p:nvSpPr>
        <p:spPr>
          <a:xfrm>
            <a:off x="728533" y="6198874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Identyfikacja i weryfikacja osoby z wykorzystaniem obrazu energii chodu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</a:t>
            </a:r>
            <a:r>
              <a:rPr lang="pl-PL" sz="1800" b="1" dirty="0" err="1">
                <a:solidFill>
                  <a:srgbClr val="002060"/>
                </a:solidFill>
              </a:rPr>
              <a:t>podzielon</a:t>
            </a:r>
            <a:r>
              <a:rPr lang="en-US" sz="1800" b="1" dirty="0">
                <a:solidFill>
                  <a:srgbClr val="002060"/>
                </a:solidFill>
              </a:rPr>
              <a:t>a</a:t>
            </a:r>
            <a:r>
              <a:rPr lang="pl-PL" sz="1800" b="1" dirty="0">
                <a:solidFill>
                  <a:srgbClr val="002060"/>
                </a:solidFill>
              </a:rPr>
              <a:t>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71599" y="472055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GEI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65" y="1272431"/>
            <a:ext cx="9685055" cy="3164303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2B4DA2D-270B-4851-8270-47E7BE20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5466FE7-69FD-47B0-9837-33A93156BB51}"/>
              </a:ext>
            </a:extLst>
          </p:cNvPr>
          <p:cNvSpPr/>
          <p:nvPr/>
        </p:nvSpPr>
        <p:spPr>
          <a:xfrm>
            <a:off x="6242304" y="621166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Ali, H.K.,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Dargham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J., Ali, C.A., &amp;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Moung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E.G. (2011). Gait Recognition using Gait Energy Image.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A39315-5A19-4E70-BBBF-C357D278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486" y="159172"/>
            <a:ext cx="6216837" cy="780486"/>
          </a:xfrm>
        </p:spPr>
        <p:txBody>
          <a:bodyPr>
            <a:normAutofit/>
          </a:bodyPr>
          <a:lstStyle/>
          <a:p>
            <a:r>
              <a:rPr lang="pl-PL" sz="4000" dirty="0" err="1"/>
              <a:t>Watrix</a:t>
            </a:r>
            <a:r>
              <a:rPr lang="pl-PL" sz="4000" dirty="0"/>
              <a:t> </a:t>
            </a:r>
            <a:r>
              <a:rPr lang="pl-PL" sz="4000" dirty="0" err="1"/>
              <a:t>gait</a:t>
            </a:r>
            <a:r>
              <a:rPr lang="pl-PL" sz="4000" dirty="0"/>
              <a:t> </a:t>
            </a:r>
            <a:r>
              <a:rPr lang="pl-PL" sz="4000" dirty="0" err="1"/>
              <a:t>recognition</a:t>
            </a:r>
            <a:endParaRPr lang="pl-PL" sz="40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6EDBC6D-44C5-41A5-8CF0-43F81409CE4B}"/>
              </a:ext>
            </a:extLst>
          </p:cNvPr>
          <p:cNvSpPr txBox="1"/>
          <p:nvPr/>
        </p:nvSpPr>
        <p:spPr>
          <a:xfrm>
            <a:off x="1116059" y="1292365"/>
            <a:ext cx="58002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dirty="0"/>
              <a:t>Średni wskaźnik rozpoznawalności osiąga nawet 94,1%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dirty="0"/>
              <a:t>Rozpoznaje ludzi z odległości do 50 metrów z użyciem standardowej kamery 2K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dirty="0"/>
              <a:t>Działa niezależnie od tego jak osoba stoi (np. tyłem)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b="1" dirty="0">
                <a:solidFill>
                  <a:srgbClr val="FF0000"/>
                </a:solidFill>
              </a:rPr>
              <a:t>Jedyna skomercjalizowana metoda na świecie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b="1" dirty="0">
                <a:solidFill>
                  <a:srgbClr val="FF0000"/>
                </a:solidFill>
              </a:rPr>
              <a:t>Jest wykorzystywana w Chinach</a:t>
            </a:r>
          </a:p>
        </p:txBody>
      </p:sp>
      <p:pic>
        <p:nvPicPr>
          <p:cNvPr id="1031" name="Picture 7" descr="Watrix">
            <a:extLst>
              <a:ext uri="{FF2B5EF4-FFF2-40B4-BE49-F238E27FC236}">
                <a16:creationId xmlns:a16="http://schemas.microsoft.com/office/drawing/2014/main" id="{F47B9193-7108-4A9D-9CEF-DAABE0A0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68" y="-193535"/>
            <a:ext cx="3238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Znalezione obrazy dla zapytania china gait recognition">
            <a:extLst>
              <a:ext uri="{FF2B5EF4-FFF2-40B4-BE49-F238E27FC236}">
                <a16:creationId xmlns:a16="http://schemas.microsoft.com/office/drawing/2014/main" id="{9108A4CD-ABA1-4429-B934-6002B9C34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96" y="843581"/>
            <a:ext cx="4258946" cy="253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hina 1_Trim">
            <a:hlinkClick r:id="" action="ppaction://media"/>
            <a:extLst>
              <a:ext uri="{FF2B5EF4-FFF2-40B4-BE49-F238E27FC236}">
                <a16:creationId xmlns:a16="http://schemas.microsoft.com/office/drawing/2014/main" id="{E858F1E6-B12F-4397-A2BA-F461334E6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9" name="china 2_Trim">
            <a:hlinkClick r:id="" action="ppaction://media"/>
            <a:extLst>
              <a:ext uri="{FF2B5EF4-FFF2-40B4-BE49-F238E27FC236}">
                <a16:creationId xmlns:a16="http://schemas.microsoft.com/office/drawing/2014/main" id="{AAA5ACC2-C8C2-4CD4-9096-B7A29CA832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6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45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7BF9BAF-2D5B-45D5-A994-66F1FC3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Podsumowanie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41764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1600" y="1914145"/>
            <a:ext cx="9940512" cy="4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1226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43275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Chodzenie po pochyłej powierzchni, np.: zjazd lub podjazd może powodować problem z prawidłową identyfikacją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chodu jako cechy biometrycznej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a także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500335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587224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91176" y="2132214"/>
            <a:ext cx="5009648" cy="4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1687</Words>
  <Application>Microsoft Office PowerPoint</Application>
  <PresentationFormat>Panoramiczny</PresentationFormat>
  <Paragraphs>221</Paragraphs>
  <Slides>21</Slides>
  <Notes>21</Notes>
  <HiddenSlides>0</HiddenSlides>
  <MMClips>4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Franklin Gothic Book</vt:lpstr>
      <vt:lpstr>Franklin Gothic Demi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chodu jako cechy biometrycznej</vt:lpstr>
      <vt:lpstr>Zastosowania chodu jako cechy biometrycznej</vt:lpstr>
      <vt:lpstr>Zastosowania chodu jako cechy biometrycznej</vt:lpstr>
      <vt:lpstr>Fazy chodu</vt:lpstr>
      <vt:lpstr>Wykrywanie kroków na podstawie akcelerometru</vt:lpstr>
      <vt:lpstr>Podział systemów rozpoznawania chodu</vt:lpstr>
      <vt:lpstr>Rozpoznawanie chodu oparte o widzenie maszynowe i model </vt:lpstr>
      <vt:lpstr>PrzykładoWE algorytmY</vt:lpstr>
      <vt:lpstr>Przykładowy algorytm weryfikacji osoby z wykorzystaniem danych z akcelerometru</vt:lpstr>
      <vt:lpstr>Prezentacja programu PowerPoint</vt:lpstr>
      <vt:lpstr>Przykładowe algorytmy</vt:lpstr>
      <vt:lpstr>Obraz energii chodu (Gait Energy Image)</vt:lpstr>
      <vt:lpstr>Obraz energii chodu (Gait Energy Image)</vt:lpstr>
      <vt:lpstr>Watrix gait recognition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Rozpoznawanie chodu  (Gait recognition)</dc:title>
  <dc:creator>AB</dc:creator>
  <cp:lastModifiedBy>Andrzej Bajguz</cp:lastModifiedBy>
  <cp:revision>148</cp:revision>
  <dcterms:created xsi:type="dcterms:W3CDTF">2019-05-26T12:38:59Z</dcterms:created>
  <dcterms:modified xsi:type="dcterms:W3CDTF">2019-06-05T11:45:39Z</dcterms:modified>
</cp:coreProperties>
</file>